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2" r:id="rId4"/>
    <p:sldId id="270" r:id="rId5"/>
    <p:sldId id="273" r:id="rId6"/>
    <p:sldId id="271" r:id="rId7"/>
    <p:sldId id="274" r:id="rId8"/>
    <p:sldId id="276" r:id="rId9"/>
    <p:sldId id="278" r:id="rId10"/>
    <p:sldId id="280" r:id="rId11"/>
    <p:sldId id="282" r:id="rId12"/>
    <p:sldId id="284" r:id="rId13"/>
    <p:sldId id="28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5050"/>
    <a:srgbClr val="CC00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0" autoAdjust="0"/>
    <p:restoredTop sz="94595" autoAdjust="0"/>
  </p:normalViewPr>
  <p:slideViewPr>
    <p:cSldViewPr>
      <p:cViewPr varScale="1">
        <p:scale>
          <a:sx n="79" d="100"/>
          <a:sy n="79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8E6F32-75EF-4410-B571-A75B6B93E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87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37D01-0BF1-4681-83F2-89532FF790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Name change??</a:t>
            </a:r>
          </a:p>
          <a:p>
            <a:pPr eaLnBrk="1" hangingPunct="1"/>
            <a:r>
              <a:rPr lang="en-US" smtClean="0"/>
              <a:t>Font??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CFAF8-0E3B-42D2-8CB3-60BBA5BF9CA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E6F32-75EF-4410-B571-A75B6B93E9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E6F32-75EF-4410-B571-A75B6B93E9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180BE-BFD6-4057-9EC2-FC20691B25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180BE-BFD6-4057-9EC2-FC20691B25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180BE-BFD6-4057-9EC2-FC20691B25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1ACB5B-1BAE-4595-8DE5-F4369F75E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Tm="3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93D28-9C6F-4FEB-9390-CEF232602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EC53-4E95-4C0D-A4DE-284C2167E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8EFF-D5CF-4EEC-AF10-5929FD710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ADA0-80DB-4E34-974B-17655ABD06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2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1800"/>
          </a:p>
        </p:txBody>
      </p:sp>
      <p:sp>
        <p:nvSpPr>
          <p:cNvPr id="28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9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30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31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32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33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FDD709-F304-4032-9FF6-FD30403939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8F96F1-5DD3-4BB4-99BD-E7104496E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075312-588A-4C88-9AD2-E189476AF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E1F2-BF33-456A-8A3B-9124831A6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746723-C650-4F6E-B11E-077906BBD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C751-20B4-4283-B5BA-A1D4ABD29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6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7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8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9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3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4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cxnSp>
        <p:nvCxnSpPr>
          <p:cNvPr id="15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17" name="Straight Connector 14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21" name="Straight Connector 10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2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25" name="Straight Connector 18"/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0"/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FFEC44-BA9A-4366-BC1C-20E35C66F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04BECFF-03B4-4C1B-82E4-8A4A8DB43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  <p:sldLayoutId id="2147483688" r:id="rId5"/>
    <p:sldLayoutId id="2147483683" r:id="rId6"/>
    <p:sldLayoutId id="2147483689" r:id="rId7"/>
    <p:sldLayoutId id="2147483682" r:id="rId8"/>
    <p:sldLayoutId id="2147483690" r:id="rId9"/>
    <p:sldLayoutId id="2147483681" r:id="rId10"/>
    <p:sldLayoutId id="2147483680" r:id="rId11"/>
    <p:sldLayoutId id="214748367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LOGO IMAGE #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895600"/>
            <a:ext cx="6477000" cy="1447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algn="ctr" eaLnBrk="1" hangingPunct="1">
              <a:defRPr/>
            </a:pPr>
            <a:r>
              <a:rPr lang="en-US" i="1" cap="none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CARING HEART </a:t>
            </a:r>
            <a:br>
              <a:rPr lang="en-US" i="1" cap="none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i="1" cap="none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CORONARY IMAGING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3581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dirty="0" smtClean="0"/>
          </a:p>
          <a:p>
            <a:pPr algn="ctr" eaLnBrk="1" hangingPunct="1">
              <a:spcBef>
                <a:spcPct val="0"/>
              </a:spcBef>
            </a:pPr>
            <a:endParaRPr lang="en-US" dirty="0"/>
          </a:p>
          <a:p>
            <a:pPr algn="ctr" eaLnBrk="1" hangingPunct="1">
              <a:spcBef>
                <a:spcPct val="0"/>
              </a:spcBef>
            </a:pPr>
            <a:endParaRPr lang="en-US" dirty="0" smtClean="0"/>
          </a:p>
          <a:p>
            <a:pPr algn="ctr" eaLnBrk="1" hangingPunct="1">
              <a:spcBef>
                <a:spcPct val="0"/>
              </a:spcBef>
            </a:pPr>
            <a:endParaRPr lang="en-US" dirty="0"/>
          </a:p>
          <a:p>
            <a:pPr algn="ctr" eaLnBrk="1" hangingPunct="1">
              <a:spcBef>
                <a:spcPct val="0"/>
              </a:spcBef>
            </a:pPr>
            <a:endParaRPr lang="en-US" dirty="0" smtClean="0"/>
          </a:p>
          <a:p>
            <a:pPr algn="ctr" eaLnBrk="1" hangingPunct="1">
              <a:spcBef>
                <a:spcPct val="0"/>
              </a:spcBef>
            </a:pPr>
            <a:endParaRPr lang="en-US" dirty="0"/>
          </a:p>
          <a:p>
            <a:pPr algn="ctr" eaLnBrk="1" hangingPunct="1">
              <a:spcBef>
                <a:spcPct val="0"/>
              </a:spcBef>
            </a:pPr>
            <a:endParaRPr lang="en-US" dirty="0" smtClean="0"/>
          </a:p>
          <a:p>
            <a:pPr algn="ctr" eaLnBrk="1" hangingPunct="1">
              <a:spcBef>
                <a:spcPct val="0"/>
              </a:spcBef>
            </a:pPr>
            <a:endParaRPr lang="en-US" dirty="0"/>
          </a:p>
          <a:p>
            <a:pPr algn="ctr" eaLnBrk="1" hangingPunct="1">
              <a:spcBef>
                <a:spcPct val="0"/>
              </a:spcBef>
            </a:pPr>
            <a:endParaRPr lang="en-US" dirty="0" smtClean="0"/>
          </a:p>
          <a:p>
            <a:pPr algn="ctr" eaLnBrk="1" hangingPunct="1">
              <a:spcBef>
                <a:spcPct val="0"/>
              </a:spcBef>
            </a:pPr>
            <a:endParaRPr lang="en-US" dirty="0"/>
          </a:p>
          <a:p>
            <a:pPr algn="ctr" eaLnBrk="1" hangingPunct="1">
              <a:spcBef>
                <a:spcPct val="0"/>
              </a:spcBef>
            </a:pPr>
            <a:endParaRPr lang="en-US" dirty="0" smtClean="0"/>
          </a:p>
          <a:p>
            <a:pPr algn="ctr" eaLnBrk="1" hangingPunct="1">
              <a:spcBef>
                <a:spcPct val="0"/>
              </a:spcBef>
            </a:pPr>
            <a:endParaRPr lang="en-US" dirty="0" smtClean="0"/>
          </a:p>
          <a:p>
            <a:pPr algn="ctr" eaLnBrk="1" hangingPunct="1">
              <a:spcBef>
                <a:spcPct val="0"/>
              </a:spcBef>
            </a:pPr>
            <a:endParaRPr lang="en-US" dirty="0"/>
          </a:p>
          <a:p>
            <a:pPr algn="ctr" eaLnBrk="1" hangingPunct="1">
              <a:spcBef>
                <a:spcPct val="0"/>
              </a:spcBef>
            </a:pPr>
            <a:endParaRPr lang="en-US" dirty="0" smtClean="0"/>
          </a:p>
          <a:p>
            <a:pPr algn="ctr" eaLnBrk="1" hangingPunct="1">
              <a:spcBef>
                <a:spcPct val="0"/>
              </a:spcBef>
            </a:pPr>
            <a:r>
              <a:rPr lang="en-US" sz="1800" dirty="0" smtClean="0"/>
              <a:t>CARDIAC </a:t>
            </a:r>
            <a:r>
              <a:rPr lang="en-US" sz="1800" dirty="0" smtClean="0"/>
              <a:t>PET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800" dirty="0" smtClean="0"/>
              <a:t>BUSINESS PROPOSAL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800" dirty="0" smtClean="0"/>
              <a:t>March, </a:t>
            </a:r>
            <a:r>
              <a:rPr lang="en-US" sz="1800" dirty="0" smtClean="0"/>
              <a:t>2010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Licensed to practice July 23, 2011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New Jersey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</a:pPr>
            <a:endParaRPr lang="en-US" dirty="0" smtClean="0"/>
          </a:p>
          <a:p>
            <a:pPr algn="ctr" eaLnBrk="1" hangingPunct="1">
              <a:spcBef>
                <a:spcPct val="0"/>
              </a:spcBef>
            </a:pPr>
            <a:endParaRPr lang="en-US" dirty="0"/>
          </a:p>
          <a:p>
            <a:pPr algn="ctr"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  <p:transition spd="med" advTm="3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433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   The</a:t>
            </a:r>
            <a:r>
              <a:rPr lang="en-US" sz="3600" dirty="0" smtClean="0"/>
              <a:t> </a:t>
            </a:r>
            <a:r>
              <a:rPr lang="en-US" sz="3600" b="1" i="1" dirty="0" smtClean="0"/>
              <a:t>Best Weapon </a:t>
            </a:r>
            <a:r>
              <a:rPr lang="en-US" sz="3600" dirty="0" smtClean="0"/>
              <a:t>to </a:t>
            </a:r>
            <a:r>
              <a:rPr lang="en-US" dirty="0" smtClean="0"/>
              <a:t>Combat</a:t>
            </a:r>
            <a:r>
              <a:rPr lang="en-US" sz="3600" dirty="0" smtClean="0"/>
              <a:t> </a:t>
            </a:r>
            <a:r>
              <a:rPr lang="en-US" sz="3200" dirty="0" smtClean="0"/>
              <a:t>Alzheimer’s </a:t>
            </a:r>
            <a:r>
              <a:rPr lang="en-US" sz="3200" dirty="0" smtClean="0"/>
              <a:t>Disease - </a:t>
            </a:r>
            <a:r>
              <a:rPr lang="en-US" sz="3600" b="1" i="1" dirty="0" smtClean="0"/>
              <a:t>Early Detection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257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21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300" b="1" dirty="0" smtClean="0">
                <a:solidFill>
                  <a:srgbClr val="FF0000"/>
                </a:solidFill>
              </a:rPr>
              <a:t>C</a:t>
            </a:r>
            <a:r>
              <a:rPr lang="en-US" sz="4300" dirty="0" smtClean="0"/>
              <a:t>aring </a:t>
            </a:r>
            <a:r>
              <a:rPr lang="en-US" sz="4300" b="1" dirty="0" smtClean="0">
                <a:solidFill>
                  <a:srgbClr val="FF0000"/>
                </a:solidFill>
              </a:rPr>
              <a:t>H</a:t>
            </a:r>
            <a:r>
              <a:rPr lang="en-US" sz="4300" dirty="0" smtClean="0"/>
              <a:t>eart &amp; </a:t>
            </a:r>
            <a:r>
              <a:rPr lang="en-US" sz="4300" b="1" dirty="0" smtClean="0">
                <a:solidFill>
                  <a:srgbClr val="FF0000"/>
                </a:solidFill>
              </a:rPr>
              <a:t>B</a:t>
            </a:r>
            <a:r>
              <a:rPr lang="en-US" sz="4300" dirty="0" smtClean="0"/>
              <a:t>rain </a:t>
            </a:r>
            <a:r>
              <a:rPr lang="en-US" sz="4300" b="1" dirty="0" smtClean="0">
                <a:solidFill>
                  <a:srgbClr val="FF0000"/>
                </a:solidFill>
              </a:rPr>
              <a:t>I</a:t>
            </a:r>
            <a:r>
              <a:rPr lang="en-US" sz="4300" dirty="0" smtClean="0"/>
              <a:t>maging</a:t>
            </a:r>
          </a:p>
          <a:p>
            <a:pPr algn="ctr">
              <a:buNone/>
            </a:pPr>
            <a:endParaRPr lang="en-US" sz="15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GIVES FAMILIES HOPE BY PROVIDING:</a:t>
            </a:r>
          </a:p>
          <a:p>
            <a:pPr algn="ctr">
              <a:buNone/>
            </a:pPr>
            <a:endParaRPr lang="en-US" sz="2600" b="1" dirty="0" smtClean="0">
              <a:solidFill>
                <a:schemeClr val="tx2"/>
              </a:solidFill>
            </a:endParaRPr>
          </a:p>
          <a:p>
            <a:r>
              <a:rPr lang="en-US" sz="3900" dirty="0" smtClean="0"/>
              <a:t>PET (Positron Emission Tomography) Imaging</a:t>
            </a:r>
          </a:p>
          <a:p>
            <a:r>
              <a:rPr lang="en-US" sz="3900" dirty="0" smtClean="0"/>
              <a:t>Highly </a:t>
            </a:r>
            <a:r>
              <a:rPr lang="en-US" sz="3900" dirty="0" smtClean="0"/>
              <a:t>precise scanning</a:t>
            </a:r>
          </a:p>
          <a:p>
            <a:r>
              <a:rPr lang="en-US" sz="3900" dirty="0" smtClean="0"/>
              <a:t>Most accurate images</a:t>
            </a:r>
          </a:p>
          <a:p>
            <a:r>
              <a:rPr lang="en-US" sz="3900" dirty="0" smtClean="0"/>
              <a:t>Differentiation between Alzheimer’s disease and </a:t>
            </a:r>
            <a:r>
              <a:rPr lang="en-US" sz="3900" dirty="0" err="1" smtClean="0"/>
              <a:t>fronto</a:t>
            </a:r>
            <a:r>
              <a:rPr lang="en-US" sz="3900" dirty="0" smtClean="0"/>
              <a:t>-temporal disease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4722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en-US" sz="4400" dirty="0" smtClean="0"/>
              <a:t>Memory </a:t>
            </a:r>
            <a:r>
              <a:rPr lang="en-US" sz="4400" dirty="0" smtClean="0"/>
              <a:t>Loss Images: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79" y="990600"/>
            <a:ext cx="5200118" cy="444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56388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schemeClr val="tx2">
                      <a:lumMod val="40000"/>
                      <a:lumOff val="60000"/>
                      <a:alpha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05456" y="5586448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schemeClr val="tx2">
                      <a:lumMod val="40000"/>
                      <a:lumOff val="60000"/>
                      <a:alpha val="40000"/>
                    </a:schemeClr>
                  </a:outerShdw>
                </a:effectLst>
              </a:rPr>
              <a:t> No </a:t>
            </a:r>
            <a:r>
              <a:rPr lang="en-US" sz="1800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PLAQUE</a:t>
            </a:r>
            <a:r>
              <a:rPr lang="en-US" b="1" cap="al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schemeClr val="tx2">
                      <a:lumMod val="40000"/>
                      <a:lumOff val="60000"/>
                      <a:alpha val="40000"/>
                    </a:schemeClr>
                  </a:outerShdw>
                </a:effectLst>
              </a:rPr>
              <a:t> present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205789" y="5602865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cap="all" dirty="0">
                <a:solidFill>
                  <a:srgbClr val="FF0000"/>
                </a:solidFill>
              </a:rPr>
              <a:t>plaque</a:t>
            </a:r>
            <a:r>
              <a:rPr lang="en-US" b="1" cap="all" dirty="0">
                <a:solidFill>
                  <a:srgbClr val="FF0000"/>
                </a:solidFill>
              </a:rPr>
              <a:t> present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5789" y="5979337"/>
            <a:ext cx="255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Alzheimer’s 2 yrs. Later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21278" y="1066800"/>
            <a:ext cx="0" cy="42005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90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CARING HEART &amp; </a:t>
            </a: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BRAIN</a:t>
            </a:r>
            <a:br>
              <a:rPr lang="en-US" sz="3200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IMAGING TEAM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876217"/>
              </p:ext>
            </p:extLst>
          </p:nvPr>
        </p:nvGraphicFramePr>
        <p:xfrm>
          <a:off x="1981200" y="2620211"/>
          <a:ext cx="367136" cy="723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84"/>
                <a:gridCol w="91784"/>
                <a:gridCol w="91784"/>
                <a:gridCol w="91784"/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92" marR="331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92" marR="331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92" marR="331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92" marR="331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92" marR="33192" marT="0" marB="0"/>
                </a:tc>
              </a:tr>
              <a:tr h="789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3192" marR="33192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3192" marR="33192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3192" marR="33192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3192" marR="33192" marT="0" marB="0"/>
                </a:tc>
              </a:tr>
              <a:tr h="789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3192" marR="33192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3192" marR="33192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3192" marR="33192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3192" marR="33192" marT="0" marB="0"/>
                </a:tc>
              </a:tr>
            </a:tbl>
          </a:graphicData>
        </a:graphic>
      </p:graphicFrame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23802"/>
            <a:ext cx="16287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172" y="1879683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40748"/>
            <a:ext cx="16287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3" name="Picture 6" descr="Description: C:\Users\Owner\Pictures\L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174" y="1866147"/>
            <a:ext cx="14954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89275" y="1778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11269" y="2192337"/>
            <a:ext cx="1200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011" y="3756506"/>
            <a:ext cx="1884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Anthony DeLuca, MD</a:t>
            </a:r>
            <a:endParaRPr lang="en-US" sz="1200" dirty="0"/>
          </a:p>
          <a:p>
            <a:r>
              <a:rPr lang="en-US" sz="1200" b="1" dirty="0"/>
              <a:t>Medical Consultant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843088" y="3725728"/>
            <a:ext cx="2102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Lorraine Catalano, CNMT</a:t>
            </a:r>
            <a:endParaRPr lang="en-US" sz="1200" dirty="0"/>
          </a:p>
          <a:p>
            <a:r>
              <a:rPr lang="en-US" sz="1200" b="1" dirty="0"/>
              <a:t>Imaging Director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029200" y="3694951"/>
            <a:ext cx="2155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Debbie Schneider</a:t>
            </a:r>
            <a:endParaRPr lang="en-US" sz="1400" dirty="0"/>
          </a:p>
          <a:p>
            <a:r>
              <a:rPr lang="en-US" sz="1400" b="1" dirty="0"/>
              <a:t>Administrative Director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7218112" y="3666877"/>
            <a:ext cx="1858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Lillian Hogan</a:t>
            </a:r>
            <a:endParaRPr lang="en-US" dirty="0"/>
          </a:p>
          <a:p>
            <a:r>
              <a:rPr lang="en-US" sz="1200" b="1" dirty="0"/>
              <a:t>Asst. Admin. Director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26475" y="4215467"/>
            <a:ext cx="2057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For over 20 years, Dr. DeLuca has been providing exceptional family care to Jersey Shore residents. He completed his residency at Jersey Shore Medical Center &amp; is Board Certified in Internal Medicine.</a:t>
            </a:r>
          </a:p>
          <a:p>
            <a:r>
              <a:rPr lang="en-US" sz="1200" dirty="0"/>
              <a:t>     He, along with his partner Lorraine Catalano, is proud to bring </a:t>
            </a:r>
            <a:r>
              <a:rPr lang="en-US" sz="1200" b="1" dirty="0"/>
              <a:t>Caring Heart &amp; Brain Imaging</a:t>
            </a:r>
            <a:r>
              <a:rPr lang="en-US" sz="1200" dirty="0"/>
              <a:t> to the community.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35067" y="4215467"/>
            <a:ext cx="1981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Lorraine is a Certified Nuclear Medicine Technologist (CNMT) who is a member of the American Registry of Radiologic Technologists (ARRT</a:t>
            </a:r>
            <a:r>
              <a:rPr lang="en-US" sz="1200" dirty="0" smtClean="0"/>
              <a:t>)).</a:t>
            </a:r>
            <a:r>
              <a:rPr lang="en-US" sz="1200" dirty="0"/>
              <a:t> Lorraine and her partner, Dr. Anthony DeLuca, are the brains behind the startup and operation of </a:t>
            </a:r>
            <a:r>
              <a:rPr lang="en-US" sz="1200" b="1" dirty="0"/>
              <a:t>CARING HEART CORONARY IMAGING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078329" y="4215467"/>
            <a:ext cx="205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Debbie studied at Adelphi University in Long Island and has a BBA in accounting.     </a:t>
            </a:r>
          </a:p>
          <a:p>
            <a:r>
              <a:rPr lang="en-US" sz="1200" dirty="0"/>
              <a:t>    As Administrative Director, Debbie directs all the facility procedures with expertise and compassion to ensure that </a:t>
            </a:r>
            <a:r>
              <a:rPr lang="en-US" sz="1200" b="1" dirty="0"/>
              <a:t>Caring Heart &amp; Brain Imaging’s</a:t>
            </a:r>
            <a:r>
              <a:rPr lang="en-US" sz="1200" dirty="0"/>
              <a:t> commitment to patient care is maintained and fulfilled.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84858" y="4179441"/>
            <a:ext cx="190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Lillian has over 20 years’ office work experience; 10 of those working in medical offices. </a:t>
            </a:r>
          </a:p>
          <a:p>
            <a:r>
              <a:rPr lang="en-US" sz="1200" dirty="0"/>
              <a:t>    As Assistant Administrative Director, Lillian is Debbie’s right hand helping her accomplish all office duties and assuring the high level of care that </a:t>
            </a:r>
            <a:r>
              <a:rPr lang="en-US" sz="1200" b="1" dirty="0"/>
              <a:t>Caring Heart &amp; Brain Imaging</a:t>
            </a:r>
            <a:r>
              <a:rPr lang="en-US" sz="1200" dirty="0"/>
              <a:t> is becoming well known for.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468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492" y="415860"/>
            <a:ext cx="894392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CARING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HEART &amp; BRAIN IMAGING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29" y="1355378"/>
            <a:ext cx="53911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26762" y="5403503"/>
            <a:ext cx="36343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2414 Highway 35N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Manasquan, NJ   08736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732-292-1008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4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CC0066"/>
                </a:solidFill>
              </a:rPr>
              <a:t>	</a:t>
            </a:r>
            <a:r>
              <a:rPr lang="en-US" i="1" dirty="0" smtClean="0">
                <a:solidFill>
                  <a:schemeClr val="tx1"/>
                </a:solidFill>
              </a:rPr>
              <a:t>WHAT IS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8610600" cy="3505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3600" b="1" i="1" smtClean="0">
              <a:solidFill>
                <a:srgbClr val="CC0066"/>
              </a:solidFill>
              <a:latin typeface="Consolas" pitchFamily="49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3600" smtClean="0">
                <a:effectLst>
                  <a:outerShdw blurRad="38100" dist="38100" dir="2700000" algn="tl">
                    <a:srgbClr val="4E5B6F"/>
                  </a:outerShdw>
                </a:effectLst>
                <a:latin typeface="Consolas" pitchFamily="49" charset="0"/>
              </a:rPr>
              <a:t>State of the Art Technology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600" smtClean="0">
                <a:effectLst>
                  <a:outerShdw blurRad="38100" dist="38100" dir="2700000" algn="tl">
                    <a:srgbClr val="4E5B6F"/>
                  </a:outerShdw>
                </a:effectLst>
                <a:latin typeface="Consolas" pitchFamily="49" charset="0"/>
              </a:rPr>
              <a:t>Dedicated Cardiac PET System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600" smtClean="0">
                <a:effectLst>
                  <a:outerShdw blurRad="38100" dist="38100" dir="2700000" algn="tl">
                    <a:srgbClr val="4E5B6F"/>
                  </a:outerShdw>
                </a:effectLst>
                <a:latin typeface="Consolas" pitchFamily="49" charset="0"/>
              </a:rPr>
              <a:t>Turnkey Imaging Resource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sz="3600" b="1" i="1">
                <a:solidFill>
                  <a:srgbClr val="CC0066"/>
                </a:solidFill>
                <a:latin typeface="Consolas" pitchFamily="49" charset="0"/>
              </a:rPr>
              <a:t>CARING HEART CORONARY IMAGING?</a:t>
            </a:r>
          </a:p>
          <a:p>
            <a:endParaRPr lang="en-US" sz="3600">
              <a:latin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174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b="1" i="1" smtClean="0">
                <a:solidFill>
                  <a:srgbClr val="CC0066"/>
                </a:solidFill>
              </a:rPr>
              <a:t>CARING HEART CORONARY IMAGING</a:t>
            </a:r>
            <a:br>
              <a:rPr lang="en-US" sz="3200" b="1" i="1" smtClean="0">
                <a:solidFill>
                  <a:srgbClr val="CC0066"/>
                </a:solidFill>
              </a:rPr>
            </a:b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914400" y="28194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Insurance PreAuth &amp; Follow-up</a:t>
            </a:r>
          </a:p>
          <a:p>
            <a:pPr eaLnBrk="1" hangingPunct="1"/>
            <a:r>
              <a:rPr lang="en-US" smtClean="0"/>
              <a:t>Patient scheduling &amp; prep</a:t>
            </a:r>
          </a:p>
          <a:p>
            <a:pPr eaLnBrk="1" hangingPunct="1"/>
            <a:r>
              <a:rPr lang="en-US" smtClean="0"/>
              <a:t>System maintenance &amp; QC</a:t>
            </a:r>
          </a:p>
          <a:p>
            <a:pPr eaLnBrk="1" hangingPunct="1"/>
            <a:r>
              <a:rPr lang="en-US" smtClean="0"/>
              <a:t>Scanning, licensing, accreditation</a:t>
            </a:r>
          </a:p>
          <a:p>
            <a:pPr eaLnBrk="1" hangingPunct="1"/>
            <a:r>
              <a:rPr lang="en-US" smtClean="0"/>
              <a:t>Staffing &amp; Administration</a:t>
            </a:r>
          </a:p>
          <a:p>
            <a:pPr eaLnBrk="1" hangingPunct="1"/>
            <a:r>
              <a:rPr lang="en-US" smtClean="0"/>
              <a:t>Report filing &amp; Archiving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38200" y="1981200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90600" y="16002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orbel" pitchFamily="34" charset="0"/>
              </a:rPr>
              <a:t>Turnkey Imaging Resource Providing: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26626" grpId="0" build="p"/>
      <p:bldP spid="266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  SPECT CARDIOLOGY</a:t>
            </a:r>
            <a:r>
              <a:rPr lang="en-US" sz="2400" dirty="0" smtClean="0"/>
              <a:t>    </a:t>
            </a:r>
            <a:r>
              <a:rPr lang="en-US" sz="2400" dirty="0" smtClean="0">
                <a:solidFill>
                  <a:schemeClr val="tx1"/>
                </a:solidFill>
              </a:rPr>
              <a:t>VS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CC0066"/>
                </a:solidFill>
              </a:rPr>
              <a:t>Caring </a:t>
            </a:r>
            <a:r>
              <a:rPr lang="en-US" sz="2400" b="1" dirty="0" smtClean="0">
                <a:solidFill>
                  <a:srgbClr val="CC0066"/>
                </a:solidFill>
              </a:rPr>
              <a:t>Heart Coronary</a:t>
            </a:r>
            <a:br>
              <a:rPr lang="en-US" sz="2400" b="1" dirty="0" smtClean="0">
                <a:solidFill>
                  <a:srgbClr val="CC0066"/>
                </a:solidFill>
              </a:rPr>
            </a:br>
            <a:r>
              <a:rPr lang="en-US" sz="2400" b="1" dirty="0" smtClean="0">
                <a:solidFill>
                  <a:srgbClr val="CC0066"/>
                </a:solidFill>
              </a:rPr>
              <a:t> </a:t>
            </a:r>
            <a:r>
              <a:rPr lang="en-US" sz="2400" b="1" dirty="0" smtClean="0">
                <a:solidFill>
                  <a:srgbClr val="CC0066"/>
                </a:solidFill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</a:rPr>
              <a:t>Practices</a:t>
            </a:r>
            <a:r>
              <a:rPr lang="en-US" sz="2400" b="1" dirty="0" smtClean="0">
                <a:solidFill>
                  <a:srgbClr val="CC0066"/>
                </a:solidFill>
              </a:rPr>
              <a:t>                    Imaging</a:t>
            </a:r>
            <a:endParaRPr lang="en-US" sz="2400" b="1" dirty="0" smtClean="0">
              <a:solidFill>
                <a:srgbClr val="CC0066"/>
              </a:solidFill>
            </a:endParaRPr>
          </a:p>
        </p:txBody>
      </p:sp>
      <p:sp>
        <p:nvSpPr>
          <p:cNvPr id="27650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lvl="2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2500" dirty="0" smtClean="0"/>
              <a:t>Decreased reimbursements</a:t>
            </a:r>
          </a:p>
          <a:p>
            <a:pPr lvl="1">
              <a:lnSpc>
                <a:spcPct val="80000"/>
              </a:lnSpc>
            </a:pPr>
            <a:r>
              <a:rPr lang="en-US" sz="2500" dirty="0" smtClean="0"/>
              <a:t>Overhead</a:t>
            </a:r>
          </a:p>
          <a:p>
            <a:pPr lvl="1">
              <a:lnSpc>
                <a:spcPct val="80000"/>
              </a:lnSpc>
            </a:pPr>
            <a:r>
              <a:rPr lang="en-US" sz="2500" dirty="0" smtClean="0"/>
              <a:t>Decreased Isotope supply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900" b="1" dirty="0" smtClean="0">
              <a:solidFill>
                <a:srgbClr val="FF0066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900" b="1" dirty="0" smtClean="0">
              <a:solidFill>
                <a:srgbClr val="FF0066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900" b="1" dirty="0" smtClean="0">
              <a:solidFill>
                <a:srgbClr val="FF0066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900" b="1" dirty="0" smtClean="0">
                <a:solidFill>
                  <a:srgbClr val="FF0066"/>
                </a:solidFill>
              </a:rPr>
              <a:t>LOSS        $1,200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900" b="1" dirty="0" smtClean="0">
              <a:solidFill>
                <a:srgbClr val="FF0066"/>
              </a:solidFill>
            </a:endParaRPr>
          </a:p>
          <a:p>
            <a:pPr lvl="2"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smtClean="0"/>
              <a:t>       </a:t>
            </a:r>
          </a:p>
        </p:txBody>
      </p:sp>
      <p:sp>
        <p:nvSpPr>
          <p:cNvPr id="27651" name="Rectangle 6"/>
          <p:cNvSpPr>
            <a:spLocks noGrp="1"/>
          </p:cNvSpPr>
          <p:nvPr>
            <p:ph type="body" sz="half" idx="2"/>
          </p:nvPr>
        </p:nvSpPr>
        <p:spPr>
          <a:xfrm>
            <a:off x="4953000" y="1371600"/>
            <a:ext cx="3810000" cy="4572000"/>
          </a:xfrm>
        </p:spPr>
        <p:txBody>
          <a:bodyPr/>
          <a:lstStyle/>
          <a:p>
            <a:pPr lvl="1" eaLnBrk="1" hangingPunct="1"/>
            <a:endParaRPr lang="en-US" sz="2500" dirty="0" smtClean="0"/>
          </a:p>
          <a:p>
            <a:pPr lvl="1" eaLnBrk="1" hangingPunct="1"/>
            <a:r>
              <a:rPr lang="en-US" sz="2500" dirty="0" smtClean="0"/>
              <a:t>State </a:t>
            </a:r>
            <a:r>
              <a:rPr lang="en-US" sz="2500" dirty="0" smtClean="0"/>
              <a:t>of the Art Technology</a:t>
            </a:r>
          </a:p>
          <a:p>
            <a:pPr lvl="1" eaLnBrk="1" hangingPunct="1"/>
            <a:r>
              <a:rPr lang="en-US" sz="2500" dirty="0" smtClean="0"/>
              <a:t>Dedicated Cardiac PET System</a:t>
            </a:r>
          </a:p>
          <a:p>
            <a:pPr lvl="1" eaLnBrk="1" hangingPunct="1"/>
            <a:r>
              <a:rPr lang="en-US" sz="2500" dirty="0" smtClean="0"/>
              <a:t>Turnkey </a:t>
            </a:r>
            <a:r>
              <a:rPr lang="en-US" sz="2500" dirty="0" smtClean="0"/>
              <a:t>Resource</a:t>
            </a:r>
          </a:p>
          <a:p>
            <a:pPr lvl="1" eaLnBrk="1" hangingPunct="1"/>
            <a:r>
              <a:rPr lang="en-US" sz="2500" dirty="0" smtClean="0"/>
              <a:t>Professional Reimbursement</a:t>
            </a:r>
            <a:endParaRPr lang="en-US" sz="25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900" b="1" dirty="0" smtClean="0"/>
              <a:t>      GAIN      $3,000</a:t>
            </a:r>
            <a:r>
              <a:rPr lang="en-US" sz="2900" b="1" dirty="0" smtClean="0"/>
              <a:t>.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905000" y="4876800"/>
            <a:ext cx="655320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  <a:p>
            <a:pPr lvl="1"/>
            <a:r>
              <a:rPr lang="en-US" sz="2800" dirty="0" smtClean="0">
                <a:latin typeface="Corbel" pitchFamily="34" charset="0"/>
              </a:rPr>
              <a:t>(</a:t>
            </a:r>
            <a:r>
              <a:rPr lang="en-US" sz="2800" dirty="0">
                <a:latin typeface="Corbel" pitchFamily="34" charset="0"/>
              </a:rPr>
              <a:t>based upon 10 PET scans/day)</a:t>
            </a:r>
          </a:p>
          <a:p>
            <a:pPr lvl="2"/>
            <a:r>
              <a:rPr lang="en-US" sz="2800" dirty="0">
                <a:latin typeface="Corbel" pitchFamily="34" charset="0"/>
              </a:rPr>
              <a:t>       </a:t>
            </a:r>
          </a:p>
          <a:p>
            <a:pPr lvl="1" eaLnBrk="0" hangingPunct="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r>
              <a:rPr lang="en-US" dirty="0"/>
              <a:t>              </a:t>
            </a:r>
          </a:p>
          <a:p>
            <a:pPr lvl="2" eaLnBrk="0" hangingPunct="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 2" pitchFamily="18" charset="2"/>
              <a:buNone/>
            </a:pPr>
            <a:r>
              <a:rPr lang="en-US" dirty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51" y="68580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   Old Technology         </a:t>
            </a:r>
            <a:r>
              <a:rPr lang="en-US" sz="3200" b="1" dirty="0" smtClean="0"/>
              <a:t>PET</a:t>
            </a:r>
            <a:r>
              <a:rPr lang="en-US" sz="3200" dirty="0" smtClean="0"/>
              <a:t> Technology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65" y="1312912"/>
            <a:ext cx="390086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69" y="1253086"/>
            <a:ext cx="3785198" cy="37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213" y="4976374"/>
            <a:ext cx="4605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err="1" smtClean="0"/>
              <a:t>Equivicol</a:t>
            </a:r>
            <a:r>
              <a:rPr lang="en-US" sz="2400" dirty="0" smtClean="0"/>
              <a:t> </a:t>
            </a:r>
            <a:r>
              <a:rPr lang="en-US" sz="2400" b="1" dirty="0" smtClean="0"/>
              <a:t>Diagnosis</a:t>
            </a:r>
          </a:p>
          <a:p>
            <a:pPr algn="ctr"/>
            <a:r>
              <a:rPr lang="en-US" sz="2400" b="1" dirty="0" smtClean="0"/>
              <a:t>Resultant </a:t>
            </a:r>
            <a:r>
              <a:rPr lang="en-US" sz="2400" b="1" dirty="0" err="1" smtClean="0"/>
              <a:t>Catherizations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4 Hour Study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4976374"/>
            <a:ext cx="4468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Accurate Diagnosis</a:t>
            </a:r>
          </a:p>
          <a:p>
            <a:pPr algn="ctr"/>
            <a:r>
              <a:rPr lang="en-US" sz="2400" b="1" dirty="0" smtClean="0"/>
              <a:t>Reduced </a:t>
            </a:r>
            <a:r>
              <a:rPr lang="en-US" sz="2400" b="1" dirty="0" err="1" smtClean="0"/>
              <a:t>Catherizations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1 Hour Study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CORONARY IMAGING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41300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2"/>
            <a:ext cx="8610600" cy="123983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JULY 29,2011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accent2"/>
                </a:solidFill>
              </a:rPr>
              <a:t>FDA SHUTS DOWN ONLY RB-82 PROVIDER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772400" cy="4844025"/>
          </a:xfrm>
        </p:spPr>
      </p:pic>
    </p:spTree>
    <p:extLst>
      <p:ext uri="{BB962C8B-B14F-4D97-AF65-F5344CB8AC3E}">
        <p14:creationId xmlns:p14="http://schemas.microsoft.com/office/powerpoint/2010/main" val="20386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Alzheimer’s </a:t>
            </a:r>
            <a:r>
              <a:rPr lang="en-US" b="1" dirty="0" smtClean="0"/>
              <a:t>Disease Epidemic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8382000" cy="4572000"/>
          </a:xfrm>
        </p:spPr>
        <p:txBody>
          <a:bodyPr/>
          <a:lstStyle/>
          <a:p>
            <a:r>
              <a:rPr lang="en-US" sz="3200" dirty="0"/>
              <a:t>According to the Alzheimer’s Association, approximately four million Americans suffer from Alzheimer’s disease. </a:t>
            </a:r>
          </a:p>
          <a:p>
            <a:r>
              <a:rPr lang="en-US" sz="3200" dirty="0" smtClean="0"/>
              <a:t>Every </a:t>
            </a:r>
            <a:r>
              <a:rPr lang="en-US" sz="3200" dirty="0"/>
              <a:t>70 seconds another patient is diagnosed with Alzheimer’s Disease.</a:t>
            </a:r>
          </a:p>
          <a:p>
            <a:r>
              <a:rPr lang="en-US" sz="3200" dirty="0"/>
              <a:t> </a:t>
            </a:r>
            <a:r>
              <a:rPr lang="en-US" sz="3200" dirty="0" smtClean="0"/>
              <a:t>And </a:t>
            </a:r>
            <a:r>
              <a:rPr lang="en-US" sz="3200" dirty="0"/>
              <a:t>almost every 35 seconds someone is diagnosed with MCI (Mild Cognitive </a:t>
            </a:r>
            <a:r>
              <a:rPr lang="en-US" sz="3200" dirty="0" smtClean="0"/>
              <a:t>Impairment</a:t>
            </a:r>
            <a:r>
              <a:rPr lang="en-US" sz="3200" dirty="0"/>
              <a:t>).</a:t>
            </a:r>
          </a:p>
          <a:p>
            <a:r>
              <a:rPr lang="en-US" sz="3200" dirty="0"/>
              <a:t>Alzheimer’s Disease </a:t>
            </a:r>
            <a:r>
              <a:rPr lang="en-US" sz="3200" dirty="0" smtClean="0"/>
              <a:t>affects </a:t>
            </a:r>
            <a:r>
              <a:rPr lang="en-US" sz="3200" dirty="0"/>
              <a:t>almost 50 percent of all people 85 and older.</a:t>
            </a:r>
          </a:p>
        </p:txBody>
      </p:sp>
    </p:spTree>
    <p:extLst>
      <p:ext uri="{BB962C8B-B14F-4D97-AF65-F5344CB8AC3E}">
        <p14:creationId xmlns:p14="http://schemas.microsoft.com/office/powerpoint/2010/main" val="426239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aring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/>
              <a:t>eart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oronary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/>
              <a:t>maging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77000" cy="411480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Garamond" pitchFamily="18" charset="0"/>
              </a:rPr>
              <a:t>Can Help Diagnose Alzheimer’s Disease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Garamond" pitchFamily="18" charset="0"/>
              </a:rPr>
              <a:t>C</a:t>
            </a:r>
            <a:r>
              <a:rPr lang="en-US" sz="3200" b="1" i="1" dirty="0" smtClean="0">
                <a:solidFill>
                  <a:schemeClr val="tx1"/>
                </a:solidFill>
                <a:latin typeface="Garamond" pitchFamily="18" charset="0"/>
              </a:rPr>
              <a:t>aring </a:t>
            </a:r>
            <a:r>
              <a:rPr lang="en-US" sz="3200" b="1" i="1" dirty="0" smtClean="0">
                <a:solidFill>
                  <a:srgbClr val="FF0000"/>
                </a:solidFill>
                <a:latin typeface="Garamond" pitchFamily="18" charset="0"/>
              </a:rPr>
              <a:t>H</a:t>
            </a:r>
            <a:r>
              <a:rPr lang="en-US" sz="3200" b="1" i="1" dirty="0" smtClean="0">
                <a:solidFill>
                  <a:schemeClr val="tx1"/>
                </a:solidFill>
                <a:latin typeface="Garamond" pitchFamily="18" charset="0"/>
              </a:rPr>
              <a:t>eart &amp; </a:t>
            </a:r>
            <a:r>
              <a:rPr lang="en-US" sz="3200" b="1" i="1" dirty="0" smtClean="0">
                <a:solidFill>
                  <a:srgbClr val="FF0000"/>
                </a:solidFill>
                <a:latin typeface="Garamond" pitchFamily="18" charset="0"/>
              </a:rPr>
              <a:t>B</a:t>
            </a:r>
            <a:r>
              <a:rPr lang="en-US" sz="3200" b="1" i="1" dirty="0" smtClean="0">
                <a:solidFill>
                  <a:schemeClr val="tx1"/>
                </a:solidFill>
                <a:latin typeface="Garamond" pitchFamily="18" charset="0"/>
              </a:rPr>
              <a:t>rain </a:t>
            </a:r>
            <a:r>
              <a:rPr lang="en-US" sz="3200" b="1" i="1" dirty="0" smtClean="0">
                <a:solidFill>
                  <a:srgbClr val="FF0000"/>
                </a:solidFill>
                <a:latin typeface="Garamond" pitchFamily="18" charset="0"/>
              </a:rPr>
              <a:t>I</a:t>
            </a:r>
            <a:r>
              <a:rPr lang="en-US" sz="3200" b="1" i="1" dirty="0" smtClean="0">
                <a:solidFill>
                  <a:schemeClr val="tx1"/>
                </a:solidFill>
                <a:latin typeface="Garamond" pitchFamily="18" charset="0"/>
              </a:rPr>
              <a:t>maging is proud </a:t>
            </a:r>
          </a:p>
          <a:p>
            <a:r>
              <a:rPr lang="en-US" sz="3200" b="1" i="1" dirty="0" smtClean="0">
                <a:solidFill>
                  <a:schemeClr val="tx1"/>
                </a:solidFill>
                <a:latin typeface="Garamond" pitchFamily="18" charset="0"/>
              </a:rPr>
              <a:t> to </a:t>
            </a:r>
            <a:r>
              <a:rPr lang="en-US" sz="3200" b="1" i="1" dirty="0" smtClean="0">
                <a:solidFill>
                  <a:schemeClr val="tx1"/>
                </a:solidFill>
                <a:latin typeface="Garamond" pitchFamily="18" charset="0"/>
              </a:rPr>
              <a:t>provide noninvasive, neurological </a:t>
            </a:r>
            <a:r>
              <a:rPr lang="en-US" sz="3200" b="1" i="1" dirty="0" smtClean="0">
                <a:solidFill>
                  <a:schemeClr val="tx1"/>
                </a:solidFill>
                <a:latin typeface="Garamond" pitchFamily="18" charset="0"/>
              </a:rPr>
              <a:t>    testing </a:t>
            </a:r>
            <a:r>
              <a:rPr lang="en-US" sz="3200" b="1" i="1" dirty="0" smtClean="0">
                <a:solidFill>
                  <a:schemeClr val="tx1"/>
                </a:solidFill>
                <a:latin typeface="Garamond" pitchFamily="18" charset="0"/>
              </a:rPr>
              <a:t>to help diagnose Alzheimer’s </a:t>
            </a:r>
            <a:r>
              <a:rPr lang="en-US" sz="3200" b="1" i="1" dirty="0" smtClean="0">
                <a:solidFill>
                  <a:schemeClr val="tx1"/>
                </a:solidFill>
                <a:latin typeface="Garamond" pitchFamily="18" charset="0"/>
              </a:rPr>
              <a:t>     	disease </a:t>
            </a:r>
            <a:r>
              <a:rPr lang="en-US" sz="3200" b="1" i="1" dirty="0" smtClean="0">
                <a:solidFill>
                  <a:schemeClr val="tx1"/>
                </a:solidFill>
                <a:latin typeface="Garamond" pitchFamily="18" charset="0"/>
              </a:rPr>
              <a:t>and dementia</a:t>
            </a:r>
          </a:p>
          <a:p>
            <a:endParaRPr lang="en-US" sz="2800" b="1" i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6462"/>
            <a:ext cx="2380231" cy="184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31" y="3505200"/>
            <a:ext cx="2438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06287"/>
      </p:ext>
    </p:extLst>
  </p:cSld>
  <p:clrMapOvr>
    <a:masterClrMapping/>
  </p:clrMapOvr>
  <p:transition spd="med" advTm="3000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/>
              <a:t>ARING </a:t>
            </a:r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dirty="0" smtClean="0"/>
              <a:t>EART </a:t>
            </a: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ND </a:t>
            </a: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/>
              <a:t>RAIN IMAGING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0432" y="2514600"/>
            <a:ext cx="8430492" cy="411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700" dirty="0" smtClean="0"/>
              <a:t>• </a:t>
            </a:r>
            <a:r>
              <a:rPr lang="en-US" sz="2700" b="1" dirty="0" smtClean="0"/>
              <a:t>Reduced </a:t>
            </a:r>
            <a:r>
              <a:rPr lang="en-US" sz="2700" b="1" dirty="0" smtClean="0"/>
              <a:t>Exposure </a:t>
            </a:r>
            <a:r>
              <a:rPr lang="en-US" sz="2400" b="1" dirty="0" smtClean="0"/>
              <a:t>- the Attrius </a:t>
            </a:r>
            <a:r>
              <a:rPr lang="en-US" sz="2400" dirty="0" smtClean="0"/>
              <a:t>scanner reduces patient exposure because there is no CT exposure.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700" b="1" dirty="0" smtClean="0"/>
              <a:t>Improved Images </a:t>
            </a:r>
            <a:r>
              <a:rPr lang="en-US" sz="2400" b="1" dirty="0" smtClean="0"/>
              <a:t>- PET provides </a:t>
            </a:r>
            <a:r>
              <a:rPr lang="en-US" sz="2400" dirty="0" smtClean="0"/>
              <a:t>clearer, more precise 2D images better suited for detection of disease.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700" b="1" dirty="0" smtClean="0"/>
              <a:t>Expert Analysis </a:t>
            </a:r>
            <a:r>
              <a:rPr lang="en-US" sz="2400" b="1" dirty="0" smtClean="0"/>
              <a:t>- Either our</a:t>
            </a:r>
            <a:r>
              <a:rPr lang="en-US" sz="2400" dirty="0" smtClean="0"/>
              <a:t> </a:t>
            </a:r>
            <a:r>
              <a:rPr lang="en-US" sz="2400" b="1" dirty="0" smtClean="0"/>
              <a:t>staff</a:t>
            </a:r>
            <a:r>
              <a:rPr lang="en-US" sz="2400" dirty="0" smtClean="0"/>
              <a:t> </a:t>
            </a:r>
            <a:r>
              <a:rPr lang="en-US" sz="2400" b="1" dirty="0" smtClean="0"/>
              <a:t>N</a:t>
            </a:r>
            <a:r>
              <a:rPr lang="en-US" sz="2400" dirty="0" smtClean="0"/>
              <a:t>uclear </a:t>
            </a:r>
            <a:r>
              <a:rPr lang="en-US" sz="2400" b="1" dirty="0" smtClean="0"/>
              <a:t>S</a:t>
            </a:r>
            <a:r>
              <a:rPr lang="en-US" sz="2400" dirty="0" smtClean="0"/>
              <a:t>pecialist 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or your N</a:t>
            </a:r>
            <a:r>
              <a:rPr lang="en-US" sz="2400" dirty="0" smtClean="0"/>
              <a:t>uclear</a:t>
            </a:r>
            <a:r>
              <a:rPr lang="en-US" sz="2400" b="1" dirty="0" smtClean="0"/>
              <a:t> C</a:t>
            </a:r>
            <a:r>
              <a:rPr lang="en-US" sz="2400" dirty="0" smtClean="0"/>
              <a:t>ardiologist, or can read your study.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09" y="1219200"/>
            <a:ext cx="332509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038600" y="914400"/>
            <a:ext cx="541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We are the first in the state of NJ to </a:t>
            </a:r>
            <a:r>
              <a:rPr lang="en-US" sz="2400" dirty="0" smtClean="0"/>
              <a:t>have </a:t>
            </a:r>
            <a:r>
              <a:rPr lang="en-US" sz="2400" dirty="0" smtClean="0"/>
              <a:t>the </a:t>
            </a:r>
            <a:r>
              <a:rPr lang="en-US" sz="2400" b="1" dirty="0" smtClean="0"/>
              <a:t>Attrius </a:t>
            </a:r>
            <a:r>
              <a:rPr lang="en-US" sz="2400" dirty="0" smtClean="0"/>
              <a:t>scanner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CHCI</a:t>
            </a:r>
            <a:r>
              <a:rPr lang="en-US" sz="2400" dirty="0" smtClean="0"/>
              <a:t> also has the newest software    technology in </a:t>
            </a:r>
            <a:r>
              <a:rPr lang="en-US" sz="2400" b="1" dirty="0" err="1" smtClean="0"/>
              <a:t>Neuroimaging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51003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2128</TotalTime>
  <Words>602</Words>
  <Application>Microsoft Office PowerPoint</Application>
  <PresentationFormat>On-screen Show (4:3)</PresentationFormat>
  <Paragraphs>142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 CARING HEART  CORONARY IMAGING</vt:lpstr>
      <vt:lpstr> WHAT IS </vt:lpstr>
      <vt:lpstr>CARING HEART CORONARY IMAGING </vt:lpstr>
      <vt:lpstr>   SPECT CARDIOLOGY    VS  Caring Heart Coronary      Practices                    Imaging</vt:lpstr>
      <vt:lpstr>   Old Technology         PET Technology</vt:lpstr>
      <vt:lpstr>JULY 29,2011 FDA SHUTS DOWN ONLY RB-82 PROVIDER</vt:lpstr>
      <vt:lpstr>Alzheimer’s Disease Epidemic</vt:lpstr>
      <vt:lpstr>Caring Heart Coronary Imaging</vt:lpstr>
      <vt:lpstr>CARING HEART AND BRAIN IMAGING  </vt:lpstr>
      <vt:lpstr>   The Best Weapon to Combat Alzheimer’s Disease - Early Detection</vt:lpstr>
      <vt:lpstr>   Memory Loss Images:</vt:lpstr>
      <vt:lpstr>CARING HEART &amp; BRAIN  IMAGING TEAM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CORONARY IMAGING</dc:title>
  <dc:creator>PAT</dc:creator>
  <cp:lastModifiedBy>Caring Heart</cp:lastModifiedBy>
  <cp:revision>38</cp:revision>
  <dcterms:created xsi:type="dcterms:W3CDTF">2010-03-04T18:35:06Z</dcterms:created>
  <dcterms:modified xsi:type="dcterms:W3CDTF">2012-09-21T10:04:47Z</dcterms:modified>
</cp:coreProperties>
</file>